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8" r:id="rId2"/>
  </p:sldIdLst>
  <p:sldSz cx="43891200" cy="32918400"/>
  <p:notesSz cx="7102475" cy="9388475"/>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2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46"/>
  </p:normalViewPr>
  <p:slideViewPr>
    <p:cSldViewPr snapToGrid="0" snapToObjects="1" showGuides="1">
      <p:cViewPr varScale="1">
        <p:scale>
          <a:sx n="17" d="100"/>
          <a:sy n="17" d="100"/>
        </p:scale>
        <p:origin x="933" y="90"/>
      </p:cViewPr>
      <p:guideLst>
        <p:guide orient="horz" pos="10368"/>
        <p:guide pos="132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44B69E3-8CE6-4625-900C-AEAE4A33BF4C}" type="datetimeFigureOut">
              <a:rPr lang="en-US" smtClean="0"/>
              <a:t>7/10/2022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7AC117E-3385-494F-BF3F-39BBE82DBA64}" type="slidenum">
              <a:rPr lang="en-US" smtClean="0"/>
              <a:t>‹#›</a:t>
            </a:fld>
            <a:endParaRPr lang="en-US"/>
          </a:p>
        </p:txBody>
      </p:sp>
    </p:spTree>
    <p:extLst>
      <p:ext uri="{BB962C8B-B14F-4D97-AF65-F5344CB8AC3E}">
        <p14:creationId xmlns:p14="http://schemas.microsoft.com/office/powerpoint/2010/main" val="2291298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17AC117E-3385-494F-BF3F-39BBE82DBA64}" type="slidenum">
              <a:rPr lang="en-US" smtClean="0"/>
              <a:t>1</a:t>
            </a:fld>
            <a:endParaRPr lang="en-US"/>
          </a:p>
        </p:txBody>
      </p:sp>
    </p:spTree>
    <p:extLst>
      <p:ext uri="{BB962C8B-B14F-4D97-AF65-F5344CB8AC3E}">
        <p14:creationId xmlns:p14="http://schemas.microsoft.com/office/powerpoint/2010/main" val="175383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C28162-1CBF-1F44-9454-05FFA1C45712}" type="datetimeFigureOut">
              <a:rPr lang="en-US" smtClean="0"/>
              <a:pPr/>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5230D-444C-6042-A8AB-03B9471512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C28162-1CBF-1F44-9454-05FFA1C45712}" type="datetimeFigureOut">
              <a:rPr lang="en-US" smtClean="0"/>
              <a:pPr/>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5230D-444C-6042-A8AB-03B9471512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C28162-1CBF-1F44-9454-05FFA1C45712}" type="datetimeFigureOut">
              <a:rPr lang="en-US" smtClean="0"/>
              <a:pPr/>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5230D-444C-6042-A8AB-03B9471512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C28162-1CBF-1F44-9454-05FFA1C45712}" type="datetimeFigureOut">
              <a:rPr lang="en-US" smtClean="0"/>
              <a:pPr/>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5230D-444C-6042-A8AB-03B9471512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28162-1CBF-1F44-9454-05FFA1C45712}" type="datetimeFigureOut">
              <a:rPr lang="en-US" smtClean="0"/>
              <a:pPr/>
              <a:t>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5230D-444C-6042-A8AB-03B9471512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C28162-1CBF-1F44-9454-05FFA1C45712}" type="datetimeFigureOut">
              <a:rPr lang="en-US" smtClean="0"/>
              <a:pPr/>
              <a:t>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5230D-444C-6042-A8AB-03B9471512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C28162-1CBF-1F44-9454-05FFA1C45712}" type="datetimeFigureOut">
              <a:rPr lang="en-US" smtClean="0"/>
              <a:pPr/>
              <a:t>7/10/2022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45230D-444C-6042-A8AB-03B9471512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C28162-1CBF-1F44-9454-05FFA1C45712}" type="datetimeFigureOut">
              <a:rPr lang="en-US" smtClean="0"/>
              <a:pPr/>
              <a:t>7/10/2022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45230D-444C-6042-A8AB-03B9471512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28162-1CBF-1F44-9454-05FFA1C45712}" type="datetimeFigureOut">
              <a:rPr lang="en-US" smtClean="0"/>
              <a:pPr/>
              <a:t>7/10/2022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45230D-444C-6042-A8AB-03B9471512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2FC28162-1CBF-1F44-9454-05FFA1C45712}" type="datetimeFigureOut">
              <a:rPr lang="en-US" smtClean="0"/>
              <a:pPr/>
              <a:t>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5230D-444C-6042-A8AB-03B9471512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2FC28162-1CBF-1F44-9454-05FFA1C45712}" type="datetimeFigureOut">
              <a:rPr lang="en-US" smtClean="0"/>
              <a:pPr/>
              <a:t>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5230D-444C-6042-A8AB-03B9471512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2FC28162-1CBF-1F44-9454-05FFA1C45712}" type="datetimeFigureOut">
              <a:rPr lang="en-US" smtClean="0"/>
              <a:pPr/>
              <a:t>7/10/2022</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B845230D-444C-6042-A8AB-03B9471512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ame Side Corner Rectangle 8"/>
          <p:cNvSpPr/>
          <p:nvPr/>
        </p:nvSpPr>
        <p:spPr>
          <a:xfrm>
            <a:off x="816233" y="339360"/>
            <a:ext cx="42564833" cy="3403499"/>
          </a:xfrm>
          <a:prstGeom prst="round2SameRect">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Box 3"/>
          <p:cNvSpPr txBox="1">
            <a:spLocks noChangeArrowheads="1"/>
          </p:cNvSpPr>
          <p:nvPr/>
        </p:nvSpPr>
        <p:spPr bwMode="auto">
          <a:xfrm>
            <a:off x="3999984" y="869257"/>
            <a:ext cx="36299978" cy="3908760"/>
          </a:xfrm>
          <a:prstGeom prst="rect">
            <a:avLst/>
          </a:prstGeom>
          <a:noFill/>
          <a:ln w="9525">
            <a:noFill/>
            <a:miter lim="800000"/>
            <a:headEnd/>
            <a:tailEnd/>
          </a:ln>
          <a:effectLst/>
        </p:spPr>
        <p:txBody>
          <a:bodyPr wrap="square" lIns="182877" tIns="91439" rIns="182877" bIns="91439">
            <a:prstTxWarp prst="textNoShape">
              <a:avLst/>
            </a:prstTxWarp>
            <a:spAutoFit/>
          </a:bodyPr>
          <a:lstStyle/>
          <a:p>
            <a:pPr algn="ctr" defTabSz="5751513" eaLnBrk="0" hangingPunct="0">
              <a:lnSpc>
                <a:spcPts val="9000"/>
              </a:lnSpc>
            </a:pPr>
            <a:r>
              <a:rPr lang="en-US" sz="12800" b="1" cap="all" dirty="0"/>
              <a:t>A Partnership in Prison Education</a:t>
            </a:r>
          </a:p>
          <a:p>
            <a:pPr algn="ctr" defTabSz="5751513" eaLnBrk="0" hangingPunct="0"/>
            <a:r>
              <a:rPr lang="en-US" sz="7000" dirty="0">
                <a:ea typeface="Arial" pitchFamily="-65" charset="0"/>
                <a:cs typeface="Arial" pitchFamily="-65" charset="0"/>
              </a:rPr>
              <a:t>The Marian / Bard Women’s College Partnership</a:t>
            </a:r>
          </a:p>
          <a:p>
            <a:pPr algn="ctr" defTabSz="5751513" eaLnBrk="0" hangingPunct="0"/>
            <a:endParaRPr lang="en-US" sz="5700" dirty="0">
              <a:ea typeface="Arial" pitchFamily="-65" charset="0"/>
              <a:cs typeface="Arial" pitchFamily="-65" charset="0"/>
            </a:endParaRPr>
          </a:p>
          <a:p>
            <a:pPr algn="ctr" defTabSz="5751513" eaLnBrk="0" hangingPunct="0"/>
            <a:endParaRPr lang="en-US" sz="4000" dirty="0">
              <a:ea typeface="Arial" pitchFamily="-65" charset="0"/>
              <a:cs typeface="Arial" pitchFamily="-65" charset="0"/>
            </a:endParaRPr>
          </a:p>
        </p:txBody>
      </p:sp>
      <p:sp>
        <p:nvSpPr>
          <p:cNvPr id="56" name="Rectangle 55"/>
          <p:cNvSpPr/>
          <p:nvPr/>
        </p:nvSpPr>
        <p:spPr>
          <a:xfrm>
            <a:off x="407488" y="4272757"/>
            <a:ext cx="14272878" cy="13674770"/>
          </a:xfrm>
          <a:prstGeom prst="rect">
            <a:avLst/>
          </a:prstGeom>
          <a:solidFill>
            <a:schemeClr val="accent3">
              <a:lumMod val="20000"/>
              <a:lumOff val="80000"/>
            </a:schemeClr>
          </a:solidFill>
          <a:ln w="60325">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4" name="Picture 2" descr="Image result for marian kn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165" y="751902"/>
            <a:ext cx="2693819" cy="2755825"/>
          </a:xfrm>
          <a:prstGeom prst="rect">
            <a:avLst/>
          </a:prstGeom>
          <a:noFill/>
          <a:extLst>
            <a:ext uri="{909E8E84-426E-40DD-AFC4-6F175D3DCCD1}">
              <a14:hiddenFill xmlns:a14="http://schemas.microsoft.com/office/drawing/2010/main">
                <a:solidFill>
                  <a:srgbClr val="FFFFFF"/>
                </a:solidFill>
              </a14:hiddenFill>
            </a:ext>
          </a:extLst>
        </p:spPr>
      </p:pic>
      <p:sp>
        <p:nvSpPr>
          <p:cNvPr id="37" name="Round Same Side Corner Rectangle 25">
            <a:extLst>
              <a:ext uri="{FF2B5EF4-FFF2-40B4-BE49-F238E27FC236}">
                <a16:creationId xmlns:a16="http://schemas.microsoft.com/office/drawing/2014/main" id="{2D28B4C1-E38D-4EF7-9A10-5F5C3013C974}"/>
              </a:ext>
            </a:extLst>
          </p:cNvPr>
          <p:cNvSpPr/>
          <p:nvPr/>
        </p:nvSpPr>
        <p:spPr>
          <a:xfrm>
            <a:off x="29516932" y="18546361"/>
            <a:ext cx="12985063" cy="1724538"/>
          </a:xfrm>
          <a:prstGeom prst="round2SameRect">
            <a:avLst/>
          </a:prstGeom>
          <a:solidFill>
            <a:srgbClr val="D7E4BD"/>
          </a:solidFill>
          <a:ln w="60325">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BCEED18C-204C-41D4-A5F4-386A3A1A315F}"/>
              </a:ext>
            </a:extLst>
          </p:cNvPr>
          <p:cNvSpPr txBox="1"/>
          <p:nvPr/>
        </p:nvSpPr>
        <p:spPr>
          <a:xfrm>
            <a:off x="28562923" y="18241073"/>
            <a:ext cx="14189820" cy="1846659"/>
          </a:xfrm>
          <a:prstGeom prst="rect">
            <a:avLst/>
          </a:prstGeom>
          <a:noFill/>
        </p:spPr>
        <p:txBody>
          <a:bodyPr wrap="square" lIns="457200" tIns="457200" rIns="457200" bIns="457200" rtlCol="0">
            <a:spAutoFit/>
          </a:bodyPr>
          <a:lstStyle/>
          <a:p>
            <a:pPr algn="ctr"/>
            <a:r>
              <a:rPr lang="en-US" sz="6000" b="1" dirty="0">
                <a:cs typeface="Verdana"/>
              </a:rPr>
              <a:t>Writing to Learn and Think</a:t>
            </a:r>
          </a:p>
        </p:txBody>
      </p:sp>
      <p:sp>
        <p:nvSpPr>
          <p:cNvPr id="20" name="TextBox 19">
            <a:extLst>
              <a:ext uri="{FF2B5EF4-FFF2-40B4-BE49-F238E27FC236}">
                <a16:creationId xmlns:a16="http://schemas.microsoft.com/office/drawing/2014/main" id="{D7ED9DDB-E928-604D-8D0A-D5BF325982E8}"/>
              </a:ext>
            </a:extLst>
          </p:cNvPr>
          <p:cNvSpPr txBox="1"/>
          <p:nvPr/>
        </p:nvSpPr>
        <p:spPr>
          <a:xfrm>
            <a:off x="1229170" y="4305258"/>
            <a:ext cx="13126624" cy="13295948"/>
          </a:xfrm>
          <a:prstGeom prst="rect">
            <a:avLst/>
          </a:prstGeom>
          <a:noFill/>
        </p:spPr>
        <p:txBody>
          <a:bodyPr wrap="square">
            <a:spAutoFit/>
          </a:bodyPr>
          <a:lstStyle/>
          <a:p>
            <a:pPr marL="571500" indent="-571500">
              <a:buFont typeface="Arial" panose="020B0604020202020204" pitchFamily="34" charset="0"/>
              <a:buChar char="•"/>
            </a:pPr>
            <a:endParaRPr lang="en-US" sz="4500" b="1" dirty="0"/>
          </a:p>
          <a:p>
            <a:pPr marL="571500" indent="-571500">
              <a:buFont typeface="Arial" panose="020B0604020202020204" pitchFamily="34" charset="0"/>
              <a:buChar char="•"/>
            </a:pPr>
            <a:endParaRPr lang="en-US" sz="4500" b="1" dirty="0"/>
          </a:p>
          <a:p>
            <a:pPr marL="571500" indent="-571500">
              <a:buFont typeface="Arial" panose="020B0604020202020204" pitchFamily="34" charset="0"/>
              <a:buChar char="•"/>
            </a:pPr>
            <a:r>
              <a:rPr lang="en-US" sz="4800" dirty="0"/>
              <a:t>The Bard Prison Initiative began classes in 2001</a:t>
            </a:r>
          </a:p>
          <a:p>
            <a:pPr marL="571500" indent="-571500">
              <a:buFont typeface="Arial" panose="020B0604020202020204" pitchFamily="34" charset="0"/>
              <a:buChar char="•"/>
            </a:pPr>
            <a:endParaRPr lang="en-US" sz="4800" dirty="0"/>
          </a:p>
          <a:p>
            <a:pPr marL="571500" indent="-571500">
              <a:buFont typeface="Arial" panose="020B0604020202020204" pitchFamily="34" charset="0"/>
              <a:buChar char="•"/>
            </a:pPr>
            <a:r>
              <a:rPr lang="en-US" sz="4800" dirty="0"/>
              <a:t>Program challenges conventional wisdom about incarcerated individuals and outcomes of the criminal justice system; 2.5% recidivism rate for graduates</a:t>
            </a:r>
          </a:p>
          <a:p>
            <a:pPr marL="571500" indent="-571500">
              <a:buFont typeface="Arial" panose="020B0604020202020204" pitchFamily="34" charset="0"/>
              <a:buChar char="•"/>
            </a:pPr>
            <a:endParaRPr lang="en-US" sz="4800" dirty="0"/>
          </a:p>
          <a:p>
            <a:pPr marL="571500" indent="-571500">
              <a:buFont typeface="Arial" panose="020B0604020202020204" pitchFamily="34" charset="0"/>
              <a:buChar char="•"/>
            </a:pPr>
            <a:r>
              <a:rPr lang="en-US" sz="4800" dirty="0"/>
              <a:t>Marian partnered to offer classes at the Indiana Women’s Prison, Spring 2019</a:t>
            </a:r>
          </a:p>
          <a:p>
            <a:pPr marL="571500" indent="-571500">
              <a:buFont typeface="Arial" panose="020B0604020202020204" pitchFamily="34" charset="0"/>
              <a:buChar char="•"/>
            </a:pPr>
            <a:endParaRPr lang="en-US" sz="4800" dirty="0"/>
          </a:p>
          <a:p>
            <a:pPr marL="571500" indent="-571500">
              <a:buFont typeface="Arial" panose="020B0604020202020204" pitchFamily="34" charset="0"/>
              <a:buChar char="•"/>
            </a:pPr>
            <a:r>
              <a:rPr lang="en-US" sz="4800" dirty="0"/>
              <a:t>2 cohorts of students now taking classes</a:t>
            </a:r>
          </a:p>
          <a:p>
            <a:pPr marL="571500" indent="-571500">
              <a:buFont typeface="Arial" panose="020B0604020202020204" pitchFamily="34" charset="0"/>
              <a:buChar char="•"/>
            </a:pPr>
            <a:endParaRPr lang="en-US" sz="4800" dirty="0"/>
          </a:p>
          <a:p>
            <a:pPr marL="571500" indent="-571500">
              <a:buFont typeface="Arial" panose="020B0604020202020204" pitchFamily="34" charset="0"/>
              <a:buChar char="•"/>
            </a:pPr>
            <a:r>
              <a:rPr lang="en-US" sz="4800" dirty="0"/>
              <a:t>Program Director facilitates the process for faculty to teach campus classes at the Indiana Women’s Prison with the same content, innovation, and rigor</a:t>
            </a:r>
          </a:p>
        </p:txBody>
      </p:sp>
      <p:sp>
        <p:nvSpPr>
          <p:cNvPr id="24" name="TextBox 23">
            <a:extLst>
              <a:ext uri="{FF2B5EF4-FFF2-40B4-BE49-F238E27FC236}">
                <a16:creationId xmlns:a16="http://schemas.microsoft.com/office/drawing/2014/main" id="{8E1F9F1B-4DD0-7043-846E-278D4CDA0849}"/>
              </a:ext>
            </a:extLst>
          </p:cNvPr>
          <p:cNvSpPr txBox="1"/>
          <p:nvPr/>
        </p:nvSpPr>
        <p:spPr>
          <a:xfrm>
            <a:off x="-609814" y="4387540"/>
            <a:ext cx="16354631" cy="1015663"/>
          </a:xfrm>
          <a:prstGeom prst="rect">
            <a:avLst/>
          </a:prstGeom>
          <a:noFill/>
        </p:spPr>
        <p:txBody>
          <a:bodyPr wrap="square" rtlCol="0">
            <a:spAutoFit/>
          </a:bodyPr>
          <a:lstStyle/>
          <a:p>
            <a:pPr algn="ctr"/>
            <a:r>
              <a:rPr lang="en-US" sz="6000" b="1" dirty="0"/>
              <a:t>The Women’s College Partnership</a:t>
            </a:r>
          </a:p>
        </p:txBody>
      </p:sp>
      <p:sp>
        <p:nvSpPr>
          <p:cNvPr id="27" name="Rectangle 26">
            <a:extLst>
              <a:ext uri="{FF2B5EF4-FFF2-40B4-BE49-F238E27FC236}">
                <a16:creationId xmlns:a16="http://schemas.microsoft.com/office/drawing/2014/main" id="{FA570B43-A2BB-404E-B71C-F88C2E111091}"/>
              </a:ext>
            </a:extLst>
          </p:cNvPr>
          <p:cNvSpPr/>
          <p:nvPr/>
        </p:nvSpPr>
        <p:spPr>
          <a:xfrm>
            <a:off x="29227124" y="4307225"/>
            <a:ext cx="14153942" cy="13674770"/>
          </a:xfrm>
          <a:prstGeom prst="rect">
            <a:avLst/>
          </a:prstGeom>
          <a:solidFill>
            <a:schemeClr val="accent3">
              <a:lumMod val="20000"/>
              <a:lumOff val="80000"/>
            </a:schemeClr>
          </a:solidFill>
          <a:ln w="60325">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5000" dirty="0">
              <a:solidFill>
                <a:schemeClr val="tx1"/>
              </a:solidFill>
            </a:endParaRPr>
          </a:p>
        </p:txBody>
      </p:sp>
      <p:sp>
        <p:nvSpPr>
          <p:cNvPr id="31" name="Rectangle 30">
            <a:extLst>
              <a:ext uri="{FF2B5EF4-FFF2-40B4-BE49-F238E27FC236}">
                <a16:creationId xmlns:a16="http://schemas.microsoft.com/office/drawing/2014/main" id="{9F132BDA-5F67-F040-BB2D-8216021BEC37}"/>
              </a:ext>
            </a:extLst>
          </p:cNvPr>
          <p:cNvSpPr/>
          <p:nvPr/>
        </p:nvSpPr>
        <p:spPr>
          <a:xfrm>
            <a:off x="30033180" y="5727120"/>
            <a:ext cx="13041402" cy="10550106"/>
          </a:xfrm>
          <a:prstGeom prst="rect">
            <a:avLst/>
          </a:prstGeom>
          <a:noFill/>
          <a:ln w="60325">
            <a:noFill/>
          </a:ln>
        </p:spPr>
        <p:style>
          <a:lnRef idx="1">
            <a:schemeClr val="accent1"/>
          </a:lnRef>
          <a:fillRef idx="3">
            <a:schemeClr val="accent1"/>
          </a:fillRef>
          <a:effectRef idx="2">
            <a:schemeClr val="accent1"/>
          </a:effectRef>
          <a:fontRef idx="minor">
            <a:schemeClr val="lt1"/>
          </a:fontRef>
        </p:style>
        <p:txBody>
          <a:bodyPr rtlCol="0" anchor="ctr"/>
          <a:lstStyle/>
          <a:p>
            <a:pPr marL="685800" indent="-685800">
              <a:buFont typeface="Arial" panose="020B0604020202020204" pitchFamily="34" charset="0"/>
              <a:buChar char="•"/>
            </a:pPr>
            <a:endParaRPr lang="en-US" sz="4800" dirty="0">
              <a:solidFill>
                <a:schemeClr val="tx1"/>
              </a:solidFill>
            </a:endParaRPr>
          </a:p>
          <a:p>
            <a:pPr marL="685800" indent="-685800">
              <a:buFont typeface="Arial" panose="020B0604020202020204" pitchFamily="34" charset="0"/>
              <a:buChar char="•"/>
            </a:pPr>
            <a:r>
              <a:rPr lang="en-US" sz="4800" dirty="0">
                <a:solidFill>
                  <a:schemeClr val="tx1"/>
                </a:solidFill>
              </a:rPr>
              <a:t>Marian Steering Committee oversees and connects the Program Director with key personnel and resources on campus</a:t>
            </a:r>
          </a:p>
          <a:p>
            <a:pPr marL="685800" indent="-685800">
              <a:buFont typeface="Arial" panose="020B0604020202020204" pitchFamily="34" charset="0"/>
              <a:buChar char="•"/>
            </a:pPr>
            <a:endParaRPr lang="en-US" sz="4800" dirty="0">
              <a:solidFill>
                <a:schemeClr val="tx1"/>
              </a:solidFill>
            </a:endParaRPr>
          </a:p>
          <a:p>
            <a:pPr marL="685800" indent="-685800">
              <a:buFont typeface="Arial" panose="020B0604020202020204" pitchFamily="34" charset="0"/>
              <a:buChar char="•"/>
            </a:pPr>
            <a:r>
              <a:rPr lang="en-US" sz="4800" dirty="0">
                <a:solidFill>
                  <a:schemeClr val="tx1"/>
                </a:solidFill>
              </a:rPr>
              <a:t>Students complete the Associates in Liberal Arts</a:t>
            </a:r>
          </a:p>
          <a:p>
            <a:endParaRPr lang="en-US" sz="4800" dirty="0">
              <a:solidFill>
                <a:schemeClr val="tx1"/>
              </a:solidFill>
            </a:endParaRPr>
          </a:p>
          <a:p>
            <a:pPr marL="2880360" lvl="1" indent="-685800">
              <a:buFont typeface="Arial" panose="020B0604020202020204" pitchFamily="34" charset="0"/>
              <a:buChar char="•"/>
            </a:pPr>
            <a:r>
              <a:rPr lang="en-US" sz="4800" dirty="0">
                <a:solidFill>
                  <a:schemeClr val="tx1"/>
                </a:solidFill>
              </a:rPr>
              <a:t>Specialization: Organizations &amp; Society</a:t>
            </a:r>
          </a:p>
          <a:p>
            <a:endParaRPr lang="en-US" sz="4800" dirty="0">
              <a:solidFill>
                <a:schemeClr val="tx1"/>
              </a:solidFill>
            </a:endParaRPr>
          </a:p>
          <a:p>
            <a:pPr marL="2880360" lvl="1" indent="-685800">
              <a:buFont typeface="Arial" panose="020B0604020202020204" pitchFamily="34" charset="0"/>
              <a:buChar char="•"/>
            </a:pPr>
            <a:r>
              <a:rPr lang="en-US" sz="4800" dirty="0">
                <a:solidFill>
                  <a:schemeClr val="tx1"/>
                </a:solidFill>
              </a:rPr>
              <a:t>May continue to complete the Bachelors in Liberal Arts</a:t>
            </a:r>
          </a:p>
          <a:p>
            <a:pPr marL="2880360" lvl="1" indent="-685800">
              <a:buFont typeface="Arial" panose="020B0604020202020204" pitchFamily="34" charset="0"/>
              <a:buChar char="•"/>
            </a:pPr>
            <a:endParaRPr lang="en-US" sz="4800" dirty="0">
              <a:solidFill>
                <a:schemeClr val="tx1"/>
              </a:solidFill>
            </a:endParaRPr>
          </a:p>
          <a:p>
            <a:pPr marL="2880360" lvl="1" indent="-685800">
              <a:buFont typeface="Arial" panose="020B0604020202020204" pitchFamily="34" charset="0"/>
              <a:buChar char="•"/>
            </a:pPr>
            <a:r>
              <a:rPr lang="en-US" sz="4800" dirty="0">
                <a:solidFill>
                  <a:schemeClr val="tx1"/>
                </a:solidFill>
              </a:rPr>
              <a:t>39 classes have been offered Spring 2019-2022</a:t>
            </a:r>
          </a:p>
          <a:p>
            <a:endParaRPr lang="en-US" sz="4800" dirty="0">
              <a:solidFill>
                <a:schemeClr val="tx1"/>
              </a:solidFill>
            </a:endParaRPr>
          </a:p>
          <a:p>
            <a:pPr marL="685800" indent="-685800">
              <a:buFont typeface="Arial" panose="020B0604020202020204" pitchFamily="34" charset="0"/>
              <a:buChar char="•"/>
            </a:pPr>
            <a:r>
              <a:rPr lang="en-US" sz="4800" dirty="0">
                <a:solidFill>
                  <a:schemeClr val="tx1"/>
                </a:solidFill>
              </a:rPr>
              <a:t>Scholarships available for students to continue degree at Marian after release</a:t>
            </a:r>
          </a:p>
        </p:txBody>
      </p:sp>
      <p:sp>
        <p:nvSpPr>
          <p:cNvPr id="32" name="TextBox 31">
            <a:extLst>
              <a:ext uri="{FF2B5EF4-FFF2-40B4-BE49-F238E27FC236}">
                <a16:creationId xmlns:a16="http://schemas.microsoft.com/office/drawing/2014/main" id="{71E8610F-C931-3347-9D1E-BAA7635F1609}"/>
              </a:ext>
            </a:extLst>
          </p:cNvPr>
          <p:cNvSpPr txBox="1"/>
          <p:nvPr/>
        </p:nvSpPr>
        <p:spPr>
          <a:xfrm>
            <a:off x="27129082" y="4351204"/>
            <a:ext cx="16354631" cy="1015663"/>
          </a:xfrm>
          <a:prstGeom prst="rect">
            <a:avLst/>
          </a:prstGeom>
          <a:noFill/>
        </p:spPr>
        <p:txBody>
          <a:bodyPr wrap="square" rtlCol="0">
            <a:spAutoFit/>
          </a:bodyPr>
          <a:lstStyle/>
          <a:p>
            <a:pPr algn="ctr"/>
            <a:r>
              <a:rPr lang="en-US" sz="6000" b="1" dirty="0"/>
              <a:t>The Curriculum</a:t>
            </a:r>
          </a:p>
        </p:txBody>
      </p:sp>
      <p:sp>
        <p:nvSpPr>
          <p:cNvPr id="34" name="Round Same Side Corner Rectangle 33">
            <a:extLst>
              <a:ext uri="{FF2B5EF4-FFF2-40B4-BE49-F238E27FC236}">
                <a16:creationId xmlns:a16="http://schemas.microsoft.com/office/drawing/2014/main" id="{40480572-E01A-3047-B4DC-BAC1BA01AB5E}"/>
              </a:ext>
            </a:extLst>
          </p:cNvPr>
          <p:cNvSpPr/>
          <p:nvPr/>
        </p:nvSpPr>
        <p:spPr>
          <a:xfrm>
            <a:off x="1693591" y="18471630"/>
            <a:ext cx="12780516" cy="2348250"/>
          </a:xfrm>
          <a:prstGeom prst="round2SameRect">
            <a:avLst/>
          </a:prstGeom>
          <a:solidFill>
            <a:srgbClr val="D7E4BD"/>
          </a:solidFill>
          <a:ln w="60325">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D736FED4-6ACD-7F47-BAE1-983F626370CF}"/>
              </a:ext>
            </a:extLst>
          </p:cNvPr>
          <p:cNvSpPr txBox="1"/>
          <p:nvPr/>
        </p:nvSpPr>
        <p:spPr>
          <a:xfrm>
            <a:off x="1229170" y="18241073"/>
            <a:ext cx="13683644" cy="2769989"/>
          </a:xfrm>
          <a:prstGeom prst="rect">
            <a:avLst/>
          </a:prstGeom>
          <a:noFill/>
        </p:spPr>
        <p:txBody>
          <a:bodyPr wrap="square" lIns="457200" tIns="457200" rIns="457200" bIns="457200" rtlCol="0">
            <a:spAutoFit/>
          </a:bodyPr>
          <a:lstStyle/>
          <a:p>
            <a:pPr algn="ctr"/>
            <a:r>
              <a:rPr lang="en-US" sz="6000" b="1" dirty="0">
                <a:cs typeface="Verdana"/>
              </a:rPr>
              <a:t>First Year Seminar </a:t>
            </a:r>
          </a:p>
          <a:p>
            <a:pPr algn="ctr"/>
            <a:endParaRPr lang="en-US" sz="6000" b="1" dirty="0">
              <a:cs typeface="Verdana"/>
            </a:endParaRPr>
          </a:p>
        </p:txBody>
      </p:sp>
      <p:sp>
        <p:nvSpPr>
          <p:cNvPr id="45" name="Rectangle 44">
            <a:extLst>
              <a:ext uri="{FF2B5EF4-FFF2-40B4-BE49-F238E27FC236}">
                <a16:creationId xmlns:a16="http://schemas.microsoft.com/office/drawing/2014/main" id="{5AC0B2B5-F54D-C549-9A83-2907F65C9ADE}"/>
              </a:ext>
            </a:extLst>
          </p:cNvPr>
          <p:cNvSpPr/>
          <p:nvPr/>
        </p:nvSpPr>
        <p:spPr>
          <a:xfrm>
            <a:off x="1693592" y="19811999"/>
            <a:ext cx="12810313" cy="12878918"/>
          </a:xfrm>
          <a:prstGeom prst="rect">
            <a:avLst/>
          </a:prstGeom>
          <a:solidFill>
            <a:schemeClr val="accent3">
              <a:lumMod val="20000"/>
              <a:lumOff val="80000"/>
            </a:schemeClr>
          </a:solidFill>
          <a:ln w="60325">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F7DF472-A3A8-F64B-B0E3-6DE3854B297A}"/>
              </a:ext>
            </a:extLst>
          </p:cNvPr>
          <p:cNvSpPr txBox="1"/>
          <p:nvPr/>
        </p:nvSpPr>
        <p:spPr>
          <a:xfrm>
            <a:off x="2033230" y="20087732"/>
            <a:ext cx="12440877" cy="7063472"/>
          </a:xfrm>
          <a:prstGeom prst="rect">
            <a:avLst/>
          </a:prstGeom>
          <a:noFill/>
        </p:spPr>
        <p:txBody>
          <a:bodyPr wrap="square" rtlCol="0">
            <a:spAutoFit/>
          </a:bodyPr>
          <a:lstStyle/>
          <a:p>
            <a:pPr algn="ctr"/>
            <a:r>
              <a:rPr lang="en-US" sz="3500" b="1" i="1" dirty="0"/>
              <a:t>Students learn college success skills, how to communicate with  'specificity' in writing &amp; speaking, and how to build community</a:t>
            </a:r>
          </a:p>
          <a:p>
            <a:endParaRPr lang="en-US" sz="2200" dirty="0"/>
          </a:p>
          <a:p>
            <a:pPr marL="457200" indent="-457200">
              <a:buFont typeface="Arial" panose="020B0604020202020204" pitchFamily="34" charset="0"/>
              <a:buChar char="•"/>
            </a:pPr>
            <a:r>
              <a:rPr lang="en-US" sz="3500" b="1" dirty="0"/>
              <a:t>Sample Assignment: </a:t>
            </a:r>
            <a:r>
              <a:rPr lang="en-US" sz="3500" dirty="0"/>
              <a:t>After reading Lois Gibb’s Love Canal, create a work of found poetry that: 1) Captures the power of story and 2) Emphasizes personal / social empowerment</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3500" b="1" dirty="0"/>
              <a:t>WCP Modification: </a:t>
            </a:r>
            <a:r>
              <a:rPr lang="en-US" sz="3500" dirty="0"/>
              <a:t>On campus, students carry out a Story Corp project, interviewing the campus community. WCP students interview each other and read ‘</a:t>
            </a:r>
            <a:r>
              <a:rPr lang="en-US" sz="3500" i="1" dirty="0"/>
              <a:t>Love Canal</a:t>
            </a:r>
            <a:r>
              <a:rPr lang="en-US" sz="3500" dirty="0"/>
              <a:t>’ by Lois Gibbs. Not all students have computer access for typing and adding imagery</a:t>
            </a:r>
          </a:p>
          <a:p>
            <a:endParaRPr lang="en-US" dirty="0"/>
          </a:p>
        </p:txBody>
      </p:sp>
      <p:pic>
        <p:nvPicPr>
          <p:cNvPr id="46" name="Picture 45" descr="A picture containing text, book&#10;&#10;Description automatically generated">
            <a:extLst>
              <a:ext uri="{FF2B5EF4-FFF2-40B4-BE49-F238E27FC236}">
                <a16:creationId xmlns:a16="http://schemas.microsoft.com/office/drawing/2014/main" id="{098CC339-2A6A-A645-8FEE-FB8ECDA604E3}"/>
              </a:ext>
            </a:extLst>
          </p:cNvPr>
          <p:cNvPicPr>
            <a:picLocks noChangeAspect="1"/>
          </p:cNvPicPr>
          <p:nvPr/>
        </p:nvPicPr>
        <p:blipFill>
          <a:blip r:embed="rId4"/>
          <a:stretch>
            <a:fillRect/>
          </a:stretch>
        </p:blipFill>
        <p:spPr>
          <a:xfrm>
            <a:off x="4033606" y="26123981"/>
            <a:ext cx="8470697" cy="6437730"/>
          </a:xfrm>
          <a:prstGeom prst="rect">
            <a:avLst/>
          </a:prstGeom>
        </p:spPr>
      </p:pic>
      <p:pic>
        <p:nvPicPr>
          <p:cNvPr id="4" name="Picture 3">
            <a:extLst>
              <a:ext uri="{FF2B5EF4-FFF2-40B4-BE49-F238E27FC236}">
                <a16:creationId xmlns:a16="http://schemas.microsoft.com/office/drawing/2014/main" id="{5A47EEC5-19B0-4DCC-BAB6-EC710E0AC381}"/>
              </a:ext>
            </a:extLst>
          </p:cNvPr>
          <p:cNvPicPr>
            <a:picLocks noChangeAspect="1"/>
          </p:cNvPicPr>
          <p:nvPr/>
        </p:nvPicPr>
        <p:blipFill>
          <a:blip r:embed="rId5"/>
          <a:stretch>
            <a:fillRect/>
          </a:stretch>
        </p:blipFill>
        <p:spPr>
          <a:xfrm>
            <a:off x="15122383" y="5030913"/>
            <a:ext cx="13689238" cy="11780373"/>
          </a:xfrm>
          <a:prstGeom prst="rect">
            <a:avLst/>
          </a:prstGeom>
          <a:ln>
            <a:solidFill>
              <a:schemeClr val="accent3">
                <a:lumMod val="50000"/>
              </a:schemeClr>
            </a:solidFill>
          </a:ln>
        </p:spPr>
      </p:pic>
      <p:sp>
        <p:nvSpPr>
          <p:cNvPr id="25" name="Round Same Side Corner Rectangle 33">
            <a:extLst>
              <a:ext uri="{FF2B5EF4-FFF2-40B4-BE49-F238E27FC236}">
                <a16:creationId xmlns:a16="http://schemas.microsoft.com/office/drawing/2014/main" id="{FE310E9D-E7A3-4C00-8699-A3762472ED1B}"/>
              </a:ext>
            </a:extLst>
          </p:cNvPr>
          <p:cNvSpPr/>
          <p:nvPr/>
        </p:nvSpPr>
        <p:spPr>
          <a:xfrm>
            <a:off x="15240404" y="18471630"/>
            <a:ext cx="13343162" cy="1724538"/>
          </a:xfrm>
          <a:prstGeom prst="round2SameRect">
            <a:avLst/>
          </a:prstGeom>
          <a:solidFill>
            <a:srgbClr val="D7E4BD"/>
          </a:solidFill>
          <a:ln w="60325">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03705856-C806-4A10-9078-2AF536DE3631}"/>
              </a:ext>
            </a:extLst>
          </p:cNvPr>
          <p:cNvSpPr/>
          <p:nvPr/>
        </p:nvSpPr>
        <p:spPr>
          <a:xfrm>
            <a:off x="15240404" y="19756270"/>
            <a:ext cx="13343163" cy="12934647"/>
          </a:xfrm>
          <a:prstGeom prst="rect">
            <a:avLst/>
          </a:prstGeom>
          <a:solidFill>
            <a:schemeClr val="accent3">
              <a:lumMod val="20000"/>
              <a:lumOff val="80000"/>
            </a:schemeClr>
          </a:solidFill>
          <a:ln w="60325">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7500617-3A0F-4826-BE56-6AA37AABF45F}"/>
              </a:ext>
            </a:extLst>
          </p:cNvPr>
          <p:cNvSpPr/>
          <p:nvPr/>
        </p:nvSpPr>
        <p:spPr>
          <a:xfrm>
            <a:off x="29516932" y="19811999"/>
            <a:ext cx="12955220" cy="12934647"/>
          </a:xfrm>
          <a:prstGeom prst="rect">
            <a:avLst/>
          </a:prstGeom>
          <a:solidFill>
            <a:schemeClr val="accent3">
              <a:lumMod val="20000"/>
              <a:lumOff val="80000"/>
            </a:schemeClr>
          </a:solidFill>
          <a:ln w="60325">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F973DC19-0906-445E-9E8B-7F3CAEAFEA96}"/>
              </a:ext>
            </a:extLst>
          </p:cNvPr>
          <p:cNvSpPr txBox="1"/>
          <p:nvPr/>
        </p:nvSpPr>
        <p:spPr>
          <a:xfrm>
            <a:off x="15328278" y="17231855"/>
            <a:ext cx="13425944" cy="2769989"/>
          </a:xfrm>
          <a:prstGeom prst="rect">
            <a:avLst/>
          </a:prstGeom>
          <a:noFill/>
        </p:spPr>
        <p:txBody>
          <a:bodyPr wrap="square" lIns="457200" tIns="457200" rIns="457200" bIns="457200" rtlCol="0">
            <a:spAutoFit/>
          </a:bodyPr>
          <a:lstStyle/>
          <a:p>
            <a:pPr algn="ctr"/>
            <a:endParaRPr lang="en-US" sz="6000" b="1" dirty="0">
              <a:cs typeface="Verdana"/>
            </a:endParaRPr>
          </a:p>
          <a:p>
            <a:pPr algn="ctr"/>
            <a:r>
              <a:rPr lang="en-US" sz="6000" b="1" dirty="0">
                <a:cs typeface="Verdana"/>
              </a:rPr>
              <a:t>Gender Studies</a:t>
            </a:r>
          </a:p>
        </p:txBody>
      </p:sp>
      <p:sp>
        <p:nvSpPr>
          <p:cNvPr id="23" name="TextBox 22">
            <a:extLst>
              <a:ext uri="{FF2B5EF4-FFF2-40B4-BE49-F238E27FC236}">
                <a16:creationId xmlns:a16="http://schemas.microsoft.com/office/drawing/2014/main" id="{B035D07A-0266-48D5-AF14-3C3409910846}"/>
              </a:ext>
            </a:extLst>
          </p:cNvPr>
          <p:cNvSpPr txBox="1"/>
          <p:nvPr/>
        </p:nvSpPr>
        <p:spPr>
          <a:xfrm>
            <a:off x="15363443" y="20087732"/>
            <a:ext cx="13179222" cy="8079135"/>
          </a:xfrm>
          <a:prstGeom prst="rect">
            <a:avLst/>
          </a:prstGeom>
          <a:noFill/>
        </p:spPr>
        <p:txBody>
          <a:bodyPr wrap="square" rtlCol="0">
            <a:spAutoFit/>
          </a:bodyPr>
          <a:lstStyle/>
          <a:p>
            <a:pPr algn="ctr"/>
            <a:r>
              <a:rPr lang="en-US" sz="3500" b="1" i="1" dirty="0"/>
              <a:t>Students learn to think critically about gender, race, class, and sexuality as the they pertain to our lived realities</a:t>
            </a:r>
            <a:endParaRPr lang="en-US" sz="3500" dirty="0"/>
          </a:p>
          <a:p>
            <a:endParaRPr lang="en-US" sz="2400" dirty="0"/>
          </a:p>
          <a:p>
            <a:pPr marL="457200" lvl="0" indent="-457200">
              <a:buFont typeface="Arial" panose="020B0604020202020204" pitchFamily="34" charset="0"/>
              <a:buChar char="•"/>
            </a:pPr>
            <a:r>
              <a:rPr lang="en-US" sz="3500" b="1" dirty="0"/>
              <a:t>Sample Assignment: </a:t>
            </a:r>
            <a:r>
              <a:rPr lang="en-US" sz="3500" dirty="0"/>
              <a:t>Research a selected subject from the major course themes and present findings in the form of a poem, graphic novel, short story, dramatic performance or an artistic rendering</a:t>
            </a:r>
          </a:p>
          <a:p>
            <a:pPr lvl="0"/>
            <a:endParaRPr lang="en-US" sz="2400" dirty="0"/>
          </a:p>
          <a:p>
            <a:pPr marL="457200" lvl="0" indent="-457200">
              <a:buFont typeface="Arial" panose="020B0604020202020204" pitchFamily="34" charset="0"/>
              <a:buChar char="•"/>
            </a:pPr>
            <a:r>
              <a:rPr lang="en-US" sz="3500" b="1" dirty="0"/>
              <a:t>WCP Modification: </a:t>
            </a:r>
            <a:r>
              <a:rPr lang="en-US" sz="3500" dirty="0"/>
              <a:t>On campus, students have access to the internet to conduct their research and select their own sources. WCP students complete a Research Request Form that indicates the specific research question they need resources on and the specific kinds of sources they would like to examine. Instructors then work with the program librarian to provide them materials</a:t>
            </a:r>
          </a:p>
          <a:p>
            <a:endParaRPr lang="en-US" dirty="0"/>
          </a:p>
        </p:txBody>
      </p:sp>
      <p:pic>
        <p:nvPicPr>
          <p:cNvPr id="2" name="Picture 1">
            <a:extLst>
              <a:ext uri="{FF2B5EF4-FFF2-40B4-BE49-F238E27FC236}">
                <a16:creationId xmlns:a16="http://schemas.microsoft.com/office/drawing/2014/main" id="{09ED9AE6-F5E7-4E0A-8A9B-D09403A0720B}"/>
              </a:ext>
            </a:extLst>
          </p:cNvPr>
          <p:cNvPicPr>
            <a:picLocks noChangeAspect="1"/>
          </p:cNvPicPr>
          <p:nvPr/>
        </p:nvPicPr>
        <p:blipFill>
          <a:blip r:embed="rId6"/>
          <a:stretch>
            <a:fillRect/>
          </a:stretch>
        </p:blipFill>
        <p:spPr>
          <a:xfrm rot="16200000">
            <a:off x="19005189" y="26283604"/>
            <a:ext cx="5524023" cy="7066848"/>
          </a:xfrm>
          <a:prstGeom prst="rect">
            <a:avLst/>
          </a:prstGeom>
        </p:spPr>
      </p:pic>
      <p:sp>
        <p:nvSpPr>
          <p:cNvPr id="26" name="TextBox 25">
            <a:extLst>
              <a:ext uri="{FF2B5EF4-FFF2-40B4-BE49-F238E27FC236}">
                <a16:creationId xmlns:a16="http://schemas.microsoft.com/office/drawing/2014/main" id="{C2C55313-14A3-3441-8E0A-D4C2EE0F016B}"/>
              </a:ext>
            </a:extLst>
          </p:cNvPr>
          <p:cNvSpPr txBox="1"/>
          <p:nvPr/>
        </p:nvSpPr>
        <p:spPr>
          <a:xfrm>
            <a:off x="30083602" y="20077797"/>
            <a:ext cx="11689293" cy="9079409"/>
          </a:xfrm>
          <a:prstGeom prst="rect">
            <a:avLst/>
          </a:prstGeom>
          <a:noFill/>
        </p:spPr>
        <p:txBody>
          <a:bodyPr wrap="square" rtlCol="0">
            <a:spAutoFit/>
          </a:bodyPr>
          <a:lstStyle/>
          <a:p>
            <a:pPr algn="ctr"/>
            <a:r>
              <a:rPr lang="en-US" sz="3500" b="1" i="1" dirty="0"/>
              <a:t>Students learn academic expectations of writing and practice ways of writing to foster learning, inquiry, and creative problem-solving</a:t>
            </a:r>
          </a:p>
          <a:p>
            <a:pPr algn="ctr"/>
            <a:r>
              <a:rPr lang="en-US" sz="2400" dirty="0"/>
              <a:t> </a:t>
            </a:r>
          </a:p>
          <a:p>
            <a:pPr marL="457200" lvl="0" indent="-457200">
              <a:buFont typeface="Arial" panose="020B0604020202020204" pitchFamily="34" charset="0"/>
              <a:buChar char="•"/>
            </a:pPr>
            <a:r>
              <a:rPr lang="en-US" sz="3500" b="1" dirty="0"/>
              <a:t>Sample Assignment: </a:t>
            </a:r>
            <a:r>
              <a:rPr lang="en-US" sz="3500" dirty="0"/>
              <a:t>Within Portfolio 3: The Pursuit of Knowledge, you will produce a research essay that combines narrative and exposition that explores the knowledge you hope to gain as a WCP student, connects this knowledge to a real-world application or personal outcome, and articulates a rationale for why you believe this knowledge is important for yourself and others</a:t>
            </a:r>
          </a:p>
          <a:p>
            <a:pPr lvl="0"/>
            <a:endParaRPr lang="en-US" sz="2400" dirty="0"/>
          </a:p>
          <a:p>
            <a:pPr marL="457200" lvl="0" indent="-457200">
              <a:buFont typeface="Arial" panose="020B0604020202020204" pitchFamily="34" charset="0"/>
              <a:buChar char="•"/>
            </a:pPr>
            <a:r>
              <a:rPr lang="en-US" sz="3500" b="1" dirty="0"/>
              <a:t>WCP Modification: </a:t>
            </a:r>
            <a:r>
              <a:rPr lang="en-US" sz="3500" dirty="0"/>
              <a:t>Students use class techniques (poetic inquiry, “writing in the zones,” dialogic notebook) to make connections, deepen understandings, and apply knowledge from other classes.  Here, a “learning community” takes on a new level </a:t>
            </a:r>
            <a:r>
              <a:rPr lang="en-US" sz="3500"/>
              <a:t>of meaning</a:t>
            </a:r>
            <a:endParaRPr lang="en-US" sz="3500" dirty="0"/>
          </a:p>
        </p:txBody>
      </p:sp>
      <p:sp>
        <p:nvSpPr>
          <p:cNvPr id="28" name="TextBox 27">
            <a:extLst>
              <a:ext uri="{FF2B5EF4-FFF2-40B4-BE49-F238E27FC236}">
                <a16:creationId xmlns:a16="http://schemas.microsoft.com/office/drawing/2014/main" id="{E75EF856-BA18-834E-93FF-2E95ABC06708}"/>
              </a:ext>
            </a:extLst>
          </p:cNvPr>
          <p:cNvSpPr txBox="1"/>
          <p:nvPr/>
        </p:nvSpPr>
        <p:spPr>
          <a:xfrm flipH="1">
            <a:off x="32301634" y="30856201"/>
            <a:ext cx="3356199" cy="1323439"/>
          </a:xfrm>
          <a:prstGeom prst="rect">
            <a:avLst/>
          </a:prstGeom>
          <a:noFill/>
        </p:spPr>
        <p:txBody>
          <a:bodyPr wrap="square" rtlCol="0">
            <a:spAutoFit/>
          </a:bodyPr>
          <a:lstStyle/>
          <a:p>
            <a:r>
              <a:rPr lang="en-US" sz="2000" dirty="0"/>
              <a:t>Black Out Poetry, a poetic inquiry technique, used to examine the U.S. Declaration of Independence</a:t>
            </a:r>
          </a:p>
        </p:txBody>
      </p:sp>
      <p:pic>
        <p:nvPicPr>
          <p:cNvPr id="29" name="Picture 28" descr="Sample of Black out poetry">
            <a:extLst>
              <a:ext uri="{FF2B5EF4-FFF2-40B4-BE49-F238E27FC236}">
                <a16:creationId xmlns:a16="http://schemas.microsoft.com/office/drawing/2014/main" id="{753E1826-E9B0-7743-99C0-0112AFE919F1}"/>
              </a:ext>
            </a:extLst>
          </p:cNvPr>
          <p:cNvPicPr>
            <a:picLocks noChangeAspect="1"/>
          </p:cNvPicPr>
          <p:nvPr/>
        </p:nvPicPr>
        <p:blipFill>
          <a:blip r:embed="rId7"/>
          <a:stretch>
            <a:fillRect/>
          </a:stretch>
        </p:blipFill>
        <p:spPr>
          <a:xfrm>
            <a:off x="35657833" y="28567196"/>
            <a:ext cx="5583538" cy="4079742"/>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1382</TotalTime>
  <Words>528</Words>
  <Application>Microsoft Office PowerPoint</Application>
  <PresentationFormat>Custom</PresentationFormat>
  <Paragraphs>48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Unlimited Software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Vicki Pollack</dc:creator>
  <cp:lastModifiedBy>Victoria Seeger</cp:lastModifiedBy>
  <cp:revision>67</cp:revision>
  <cp:lastPrinted>2021-12-28T14:33:56Z</cp:lastPrinted>
  <dcterms:created xsi:type="dcterms:W3CDTF">2012-11-05T16:38:54Z</dcterms:created>
  <dcterms:modified xsi:type="dcterms:W3CDTF">2022-07-10T18:32:55Z</dcterms:modified>
</cp:coreProperties>
</file>